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6" r:id="rId3"/>
    <p:sldId id="263" r:id="rId4"/>
    <p:sldId id="257" r:id="rId5"/>
    <p:sldId id="262" r:id="rId6"/>
    <p:sldId id="268" r:id="rId7"/>
    <p:sldId id="261" r:id="rId8"/>
    <p:sldId id="260" r:id="rId9"/>
    <p:sldId id="264" r:id="rId10"/>
    <p:sldId id="269" r:id="rId11"/>
    <p:sldId id="267" r:id="rId12"/>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63"/>
    <p:restoredTop sz="94684"/>
  </p:normalViewPr>
  <p:slideViewPr>
    <p:cSldViewPr snapToGrid="0" snapToObjects="1">
      <p:cViewPr varScale="1">
        <p:scale>
          <a:sx n="131" d="100"/>
          <a:sy n="131" d="100"/>
        </p:scale>
        <p:origin x="82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11.jpeg>
</file>

<file path=ppt/media/image12.jpe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074188-FBF5-1E44-9787-E91B9867A12B}" type="datetimeFigureOut">
              <a:rPr lang="tr-TR" smtClean="0"/>
              <a:t>26.05.2022</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C271B1-9B78-1C42-9030-CF1B86B8F941}" type="slidenum">
              <a:rPr lang="tr-TR" smtClean="0"/>
              <a:t>‹#›</a:t>
            </a:fld>
            <a:endParaRPr lang="tr-TR"/>
          </a:p>
        </p:txBody>
      </p:sp>
    </p:spTree>
    <p:extLst>
      <p:ext uri="{BB962C8B-B14F-4D97-AF65-F5344CB8AC3E}">
        <p14:creationId xmlns:p14="http://schemas.microsoft.com/office/powerpoint/2010/main" val="14729354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44C271B1-9B78-1C42-9030-CF1B86B8F941}" type="slidenum">
              <a:rPr lang="tr-TR" smtClean="0"/>
              <a:t>10</a:t>
            </a:fld>
            <a:endParaRPr lang="tr-TR"/>
          </a:p>
        </p:txBody>
      </p:sp>
    </p:spTree>
    <p:extLst>
      <p:ext uri="{BB962C8B-B14F-4D97-AF65-F5344CB8AC3E}">
        <p14:creationId xmlns:p14="http://schemas.microsoft.com/office/powerpoint/2010/main" val="3748415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3506E92-845C-6A4E-9EB1-9FD46DDCEDE6}"/>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42249777-0B67-8B41-943C-C418EAAA19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99A20EFD-0AB6-0D42-8B98-0558371B0C4E}"/>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5" name="Alt Bilgi Yer Tutucusu 4">
            <a:extLst>
              <a:ext uri="{FF2B5EF4-FFF2-40B4-BE49-F238E27FC236}">
                <a16:creationId xmlns:a16="http://schemas.microsoft.com/office/drawing/2014/main" id="{331ED02E-1D58-9848-B5B5-8F0C94C3B90D}"/>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DF6806DD-5B65-5646-8D95-82F79853D30E}"/>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21510392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E168335-A88F-474B-B81F-4F6C66F69CEA}"/>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989F7B5B-4684-194B-A8D6-331F16F8AFB9}"/>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0694463D-51A6-0541-9936-F6BBA74B824C}"/>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5" name="Alt Bilgi Yer Tutucusu 4">
            <a:extLst>
              <a:ext uri="{FF2B5EF4-FFF2-40B4-BE49-F238E27FC236}">
                <a16:creationId xmlns:a16="http://schemas.microsoft.com/office/drawing/2014/main" id="{1753FDF7-9465-F642-A442-F1215F5F6728}"/>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90452C2-1618-FD4F-8F6A-DC631EC29366}"/>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3306830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66B0157E-9162-BA4F-8450-DA7CB24EB6F8}"/>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14400755-664A-254C-9275-762042C07FA2}"/>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D07E455-F4C5-874B-9EF4-6D339692E6AC}"/>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5" name="Alt Bilgi Yer Tutucusu 4">
            <a:extLst>
              <a:ext uri="{FF2B5EF4-FFF2-40B4-BE49-F238E27FC236}">
                <a16:creationId xmlns:a16="http://schemas.microsoft.com/office/drawing/2014/main" id="{693A09A0-3CC9-A24F-8B81-E72F32FCD804}"/>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4F18BEA8-BCEF-E648-8FD3-BB4892A32A42}"/>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1657058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C9AE031-1E79-DA4E-9694-CC9D3C983FD5}"/>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640DE440-0423-7849-936B-9BF12784C9D6}"/>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D8D4E2C9-9C1E-8143-AD4F-FB4073D18A0A}"/>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5" name="Alt Bilgi Yer Tutucusu 4">
            <a:extLst>
              <a:ext uri="{FF2B5EF4-FFF2-40B4-BE49-F238E27FC236}">
                <a16:creationId xmlns:a16="http://schemas.microsoft.com/office/drawing/2014/main" id="{15C6BB6D-9D14-614A-A4A2-5D5945D84E17}"/>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34DCCC25-3F01-0B45-BD5D-5B2CCE3E7AEE}"/>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3054192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F4C71F0-D6BA-B043-90F2-AF60FEF09755}"/>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7C757974-5AFD-284E-8079-02444CD511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173DB1AE-5137-E249-8D9E-B37718575FF4}"/>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5" name="Alt Bilgi Yer Tutucusu 4">
            <a:extLst>
              <a:ext uri="{FF2B5EF4-FFF2-40B4-BE49-F238E27FC236}">
                <a16:creationId xmlns:a16="http://schemas.microsoft.com/office/drawing/2014/main" id="{E3174349-AF6B-0C41-B7B5-BC2DFBD1F735}"/>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B769CF19-9120-B248-A4E2-60C3FDA81F07}"/>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39439218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816BAC7-4A2C-B148-9FC1-A8C77CDB26AE}"/>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189D3A63-5C41-2041-9EAC-7E61C20F6F65}"/>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4EBAA713-5C6D-2342-8F7B-819A2D4BA49A}"/>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5C34AA1B-3997-8441-8B79-6DD0291CA431}"/>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6" name="Alt Bilgi Yer Tutucusu 5">
            <a:extLst>
              <a:ext uri="{FF2B5EF4-FFF2-40B4-BE49-F238E27FC236}">
                <a16:creationId xmlns:a16="http://schemas.microsoft.com/office/drawing/2014/main" id="{732388B7-CECF-A447-97E0-814881122DBE}"/>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253A62EF-64A0-814D-BB34-D52B11C1196F}"/>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3642975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F940A0F-6C19-834F-91E3-181829D152B3}"/>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6670DCF1-BF14-4443-B1A6-AF88DE2B592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A27BACF2-FA43-9049-A6F6-B7B4F6CFACE7}"/>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6202FC32-9C27-9947-A7B4-EF183256D6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282B9C73-428A-A848-99B8-E15493B82CF5}"/>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BF40A47B-EFAD-194E-BBC1-CBE699A1B80A}"/>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8" name="Alt Bilgi Yer Tutucusu 7">
            <a:extLst>
              <a:ext uri="{FF2B5EF4-FFF2-40B4-BE49-F238E27FC236}">
                <a16:creationId xmlns:a16="http://schemas.microsoft.com/office/drawing/2014/main" id="{9623082D-7B37-E74F-A60C-55569B1608BA}"/>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AD761539-19A1-FC41-972D-DEAE49218CC9}"/>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19184872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48C2DC2-85E5-1348-B2D7-B7F041D7158D}"/>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064215D1-BB91-5F4B-88B3-02E51C99EB57}"/>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4" name="Alt Bilgi Yer Tutucusu 3">
            <a:extLst>
              <a:ext uri="{FF2B5EF4-FFF2-40B4-BE49-F238E27FC236}">
                <a16:creationId xmlns:a16="http://schemas.microsoft.com/office/drawing/2014/main" id="{95A670C7-F86F-1146-8152-6D3DB18328C4}"/>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07042AA8-7DC4-6441-80BD-8E5AFA380F6F}"/>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1843380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8FCEB234-7FFA-994A-B64B-07A9A38D8654}"/>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3" name="Alt Bilgi Yer Tutucusu 2">
            <a:extLst>
              <a:ext uri="{FF2B5EF4-FFF2-40B4-BE49-F238E27FC236}">
                <a16:creationId xmlns:a16="http://schemas.microsoft.com/office/drawing/2014/main" id="{2434E8FE-A154-A643-9C0E-4412F63C7321}"/>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8B076859-61F8-BA4B-98DE-2B67B4AE5A6E}"/>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2619183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D8131F9-B6A8-E74B-8C33-30E2D641B6E0}"/>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19ED3F0C-8A41-B940-A2C9-DCE3EE3F3C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68730045-83CE-8A40-9041-48503C1AD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76101559-B895-8C49-BF36-043751CF30AD}"/>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6" name="Alt Bilgi Yer Tutucusu 5">
            <a:extLst>
              <a:ext uri="{FF2B5EF4-FFF2-40B4-BE49-F238E27FC236}">
                <a16:creationId xmlns:a16="http://schemas.microsoft.com/office/drawing/2014/main" id="{4F0C3E8F-68F7-754F-83C3-3CB430C6F1D6}"/>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C468F053-D421-AD4F-B647-A4AA3277A4FA}"/>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169832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A880119-68E9-B34D-A44C-E51FC1F8C98A}"/>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8FE2D379-0D37-C842-9DE0-BCCD42414FA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E0530575-E8F0-644C-9590-17AE588F94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48B6FD10-304A-3145-9C7F-D436CE5240D0}"/>
              </a:ext>
            </a:extLst>
          </p:cNvPr>
          <p:cNvSpPr>
            <a:spLocks noGrp="1"/>
          </p:cNvSpPr>
          <p:nvPr>
            <p:ph type="dt" sz="half" idx="10"/>
          </p:nvPr>
        </p:nvSpPr>
        <p:spPr/>
        <p:txBody>
          <a:bodyPr/>
          <a:lstStyle/>
          <a:p>
            <a:fld id="{5B09D4DB-B01E-5941-A170-2ACC038437DB}" type="datetimeFigureOut">
              <a:rPr lang="tr-TR" smtClean="0"/>
              <a:t>26.05.2022</a:t>
            </a:fld>
            <a:endParaRPr lang="tr-TR"/>
          </a:p>
        </p:txBody>
      </p:sp>
      <p:sp>
        <p:nvSpPr>
          <p:cNvPr id="6" name="Alt Bilgi Yer Tutucusu 5">
            <a:extLst>
              <a:ext uri="{FF2B5EF4-FFF2-40B4-BE49-F238E27FC236}">
                <a16:creationId xmlns:a16="http://schemas.microsoft.com/office/drawing/2014/main" id="{13F46F2D-F959-F34F-A290-CF79212BD14E}"/>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7658B666-6883-3545-9B20-A4467E234FE9}"/>
              </a:ext>
            </a:extLst>
          </p:cNvPr>
          <p:cNvSpPr>
            <a:spLocks noGrp="1"/>
          </p:cNvSpPr>
          <p:nvPr>
            <p:ph type="sldNum" sz="quarter" idx="12"/>
          </p:nvPr>
        </p:nvSpPr>
        <p:spPr/>
        <p:txBody>
          <a:bodyPr/>
          <a:lstStyle/>
          <a:p>
            <a:fld id="{38812DDB-9DB7-2C40-A80B-17E702042523}" type="slidenum">
              <a:rPr lang="tr-TR" smtClean="0"/>
              <a:t>‹#›</a:t>
            </a:fld>
            <a:endParaRPr lang="tr-TR"/>
          </a:p>
        </p:txBody>
      </p:sp>
    </p:spTree>
    <p:extLst>
      <p:ext uri="{BB962C8B-B14F-4D97-AF65-F5344CB8AC3E}">
        <p14:creationId xmlns:p14="http://schemas.microsoft.com/office/powerpoint/2010/main" val="1470715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A366FBF0-778F-8247-8E33-3738F54A6A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AF9E05E3-CC17-6B47-A464-95F7B92602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FBB7851-C9EC-4046-B470-507112C3BC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09D4DB-B01E-5941-A170-2ACC038437DB}" type="datetimeFigureOut">
              <a:rPr lang="tr-TR" smtClean="0"/>
              <a:t>26.05.2022</a:t>
            </a:fld>
            <a:endParaRPr lang="tr-TR"/>
          </a:p>
        </p:txBody>
      </p:sp>
      <p:sp>
        <p:nvSpPr>
          <p:cNvPr id="5" name="Alt Bilgi Yer Tutucusu 4">
            <a:extLst>
              <a:ext uri="{FF2B5EF4-FFF2-40B4-BE49-F238E27FC236}">
                <a16:creationId xmlns:a16="http://schemas.microsoft.com/office/drawing/2014/main" id="{37AE5FA8-3787-FD47-80E0-C692563255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a:extLst>
              <a:ext uri="{FF2B5EF4-FFF2-40B4-BE49-F238E27FC236}">
                <a16:creationId xmlns:a16="http://schemas.microsoft.com/office/drawing/2014/main" id="{6D1E3CE7-0581-3C45-81A1-6CDDC48C9D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8812DDB-9DB7-2C40-A80B-17E702042523}" type="slidenum">
              <a:rPr lang="tr-TR" smtClean="0"/>
              <a:t>‹#›</a:t>
            </a:fld>
            <a:endParaRPr lang="tr-TR"/>
          </a:p>
        </p:txBody>
      </p:sp>
    </p:spTree>
    <p:extLst>
      <p:ext uri="{BB962C8B-B14F-4D97-AF65-F5344CB8AC3E}">
        <p14:creationId xmlns:p14="http://schemas.microsoft.com/office/powerpoint/2010/main" val="34468238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0796D97A-FE0F-0543-A195-3138066847D3}"/>
              </a:ext>
            </a:extLst>
          </p:cNvPr>
          <p:cNvSpPr>
            <a:spLocks noGrp="1"/>
          </p:cNvSpPr>
          <p:nvPr>
            <p:ph type="ctrTitle"/>
          </p:nvPr>
        </p:nvSpPr>
        <p:spPr>
          <a:xfrm>
            <a:off x="97277" y="639193"/>
            <a:ext cx="5626189" cy="3525413"/>
          </a:xfrm>
        </p:spPr>
        <p:txBody>
          <a:bodyPr>
            <a:normAutofit fontScale="90000"/>
          </a:bodyPr>
          <a:lstStyle/>
          <a:p>
            <a:pPr algn="l"/>
            <a:br>
              <a:rPr lang="tr-TR" sz="5600" b="1" dirty="0">
                <a:latin typeface="Arial" panose="020B0604020202020204" pitchFamily="34" charset="0"/>
                <a:cs typeface="Arial" panose="020B0604020202020204" pitchFamily="34" charset="0"/>
              </a:rPr>
            </a:br>
            <a:br>
              <a:rPr lang="tr-TR" sz="5600" b="1" dirty="0">
                <a:latin typeface="Arial" panose="020B0604020202020204" pitchFamily="34" charset="0"/>
                <a:cs typeface="Arial" panose="020B0604020202020204" pitchFamily="34" charset="0"/>
              </a:rPr>
            </a:br>
            <a:br>
              <a:rPr lang="tr-TR" sz="5600" b="1" dirty="0">
                <a:latin typeface="Arial" panose="020B0604020202020204" pitchFamily="34" charset="0"/>
                <a:cs typeface="Arial" panose="020B0604020202020204" pitchFamily="34" charset="0"/>
              </a:rPr>
            </a:br>
            <a:r>
              <a:rPr lang="tr-TR" sz="5600" b="1" dirty="0">
                <a:latin typeface="Arial" panose="020B0604020202020204" pitchFamily="34" charset="0"/>
                <a:cs typeface="Arial" panose="020B0604020202020204" pitchFamily="34" charset="0"/>
              </a:rPr>
              <a:t>  OPENCV İLE   </a:t>
            </a:r>
            <a:br>
              <a:rPr lang="tr-TR" sz="5600" b="1" dirty="0">
                <a:latin typeface="Arial" panose="020B0604020202020204" pitchFamily="34" charset="0"/>
                <a:cs typeface="Arial" panose="020B0604020202020204" pitchFamily="34" charset="0"/>
              </a:rPr>
            </a:br>
            <a:r>
              <a:rPr lang="tr-TR" sz="5600" b="1" dirty="0">
                <a:latin typeface="Arial" panose="020B0604020202020204" pitchFamily="34" charset="0"/>
                <a:cs typeface="Arial" panose="020B0604020202020204" pitchFamily="34" charset="0"/>
              </a:rPr>
              <a:t>  GÖRÜNTÜ</a:t>
            </a:r>
            <a:br>
              <a:rPr lang="tr-TR" sz="5600" b="1" dirty="0">
                <a:latin typeface="Arial" panose="020B0604020202020204" pitchFamily="34" charset="0"/>
                <a:cs typeface="Arial" panose="020B0604020202020204" pitchFamily="34" charset="0"/>
              </a:rPr>
            </a:br>
            <a:r>
              <a:rPr lang="tr-TR" sz="5600" b="1" dirty="0">
                <a:latin typeface="Arial" panose="020B0604020202020204" pitchFamily="34" charset="0"/>
                <a:cs typeface="Arial" panose="020B0604020202020204" pitchFamily="34" charset="0"/>
              </a:rPr>
              <a:t>  İŞLEME</a:t>
            </a:r>
            <a:br>
              <a:rPr lang="tr-TR" sz="5600" b="1" dirty="0"/>
            </a:br>
            <a:endParaRPr lang="tr-TR" sz="5600" b="1" dirty="0"/>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a:extLst>
              <a:ext uri="{FF2B5EF4-FFF2-40B4-BE49-F238E27FC236}">
                <a16:creationId xmlns:a16="http://schemas.microsoft.com/office/drawing/2014/main" id="{E80DA6E1-5B55-7F45-8B37-210A5117275A}"/>
              </a:ext>
            </a:extLst>
          </p:cNvPr>
          <p:cNvPicPr>
            <a:picLocks noChangeAspect="1"/>
          </p:cNvPicPr>
          <p:nvPr/>
        </p:nvPicPr>
        <p:blipFill>
          <a:blip r:embed="rId2"/>
          <a:stretch>
            <a:fillRect/>
          </a:stretch>
        </p:blipFill>
        <p:spPr>
          <a:xfrm>
            <a:off x="6006751" y="640080"/>
            <a:ext cx="4509705" cy="5550408"/>
          </a:xfrm>
          <a:prstGeom prst="rect">
            <a:avLst/>
          </a:prstGeom>
        </p:spPr>
      </p:pic>
    </p:spTree>
    <p:extLst>
      <p:ext uri="{BB962C8B-B14F-4D97-AF65-F5344CB8AC3E}">
        <p14:creationId xmlns:p14="http://schemas.microsoft.com/office/powerpoint/2010/main" val="25122949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İçerik Yer Tutucusu 4" descr="metin, iç mekan içeren bir resim&#10;&#10;Açıklama otomatik olarak oluşturuldu">
            <a:extLst>
              <a:ext uri="{FF2B5EF4-FFF2-40B4-BE49-F238E27FC236}">
                <a16:creationId xmlns:a16="http://schemas.microsoft.com/office/drawing/2014/main" id="{17A49AB7-2699-4849-B2C3-CA5F41B26D50}"/>
              </a:ext>
            </a:extLst>
          </p:cNvPr>
          <p:cNvPicPr>
            <a:picLocks noGrp="1" noChangeAspect="1"/>
          </p:cNvPicPr>
          <p:nvPr>
            <p:ph idx="1"/>
          </p:nvPr>
        </p:nvPicPr>
        <p:blipFill rotWithShape="1">
          <a:blip r:embed="rId3"/>
          <a:srcRect t="3593" b="6424"/>
          <a:stretch/>
        </p:blipFill>
        <p:spPr>
          <a:xfrm>
            <a:off x="20" y="1282"/>
            <a:ext cx="12191980" cy="6856718"/>
          </a:xfrm>
          <a:prstGeom prst="rect">
            <a:avLst/>
          </a:prstGeom>
        </p:spPr>
      </p:pic>
    </p:spTree>
    <p:extLst>
      <p:ext uri="{BB962C8B-B14F-4D97-AF65-F5344CB8AC3E}">
        <p14:creationId xmlns:p14="http://schemas.microsoft.com/office/powerpoint/2010/main" val="97485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3534AEAB-26AD-9F41-AE2C-E949E0022E5D}"/>
              </a:ext>
            </a:extLst>
          </p:cNvPr>
          <p:cNvPicPr>
            <a:picLocks noChangeAspect="1"/>
          </p:cNvPicPr>
          <p:nvPr/>
        </p:nvPicPr>
        <p:blipFill rotWithShape="1">
          <a:blip r:embed="rId2"/>
          <a:srcRect l="1974" r="1" b="1"/>
          <a:stretch/>
        </p:blipFill>
        <p:spPr>
          <a:xfrm>
            <a:off x="321733" y="321733"/>
            <a:ext cx="11548534" cy="6214534"/>
          </a:xfrm>
          <a:prstGeom prst="rect">
            <a:avLst/>
          </a:prstGeom>
        </p:spPr>
      </p:pic>
    </p:spTree>
    <p:extLst>
      <p:ext uri="{BB962C8B-B14F-4D97-AF65-F5344CB8AC3E}">
        <p14:creationId xmlns:p14="http://schemas.microsoft.com/office/powerpoint/2010/main" val="174083067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4DF55BE-B4AB-4BA1-BDE1-E9F7FB3F11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6DE4C9F8-2502-9C40-BE66-0B2B24B57AD7}"/>
              </a:ext>
            </a:extLst>
          </p:cNvPr>
          <p:cNvSpPr>
            <a:spLocks noGrp="1"/>
          </p:cNvSpPr>
          <p:nvPr>
            <p:ph idx="1"/>
          </p:nvPr>
        </p:nvSpPr>
        <p:spPr>
          <a:xfrm>
            <a:off x="448581" y="1128346"/>
            <a:ext cx="5981278" cy="3690551"/>
          </a:xfrm>
        </p:spPr>
        <p:txBody>
          <a:bodyPr>
            <a:normAutofit/>
          </a:bodyPr>
          <a:lstStyle/>
          <a:p>
            <a:pPr marL="0" indent="0">
              <a:buNone/>
            </a:pPr>
            <a:r>
              <a:rPr lang="tr-TR" sz="1600" b="1" dirty="0"/>
              <a:t>Görüntü İşleme</a:t>
            </a:r>
          </a:p>
          <a:p>
            <a:pPr marL="0" indent="0">
              <a:buNone/>
            </a:pPr>
            <a:r>
              <a:rPr lang="tr-TR" sz="1600" dirty="0">
                <a:latin typeface="Arial" panose="020B0604020202020204" pitchFamily="34" charset="0"/>
                <a:cs typeface="Arial" panose="020B0604020202020204" pitchFamily="34" charset="0"/>
              </a:rPr>
              <a:t>Görüntü işleme süreci verilerin bilgisayarlar tarafından tanınmasıyla başlar. Görüntü formatındaki veri için öncelikle matris oluşturulur. Resimdeki her bir piksel değeri bu matrise işlenir. Sonuç olarak 200 x 200 boyutundaki bir resim için 200 x 200 boyutunda bir matris oluşturulur. Eğer bu resim renkli ise bu boyut 200x200x3 halini alır (RGB)</a:t>
            </a:r>
            <a:endParaRPr lang="tr-TR" sz="1600" dirty="0"/>
          </a:p>
        </p:txBody>
      </p:sp>
      <p:pic>
        <p:nvPicPr>
          <p:cNvPr id="7" name="Resim 6" descr="tablo içeren bir resim&#10;&#10;Açıklama otomatik olarak oluşturuldu">
            <a:extLst>
              <a:ext uri="{FF2B5EF4-FFF2-40B4-BE49-F238E27FC236}">
                <a16:creationId xmlns:a16="http://schemas.microsoft.com/office/drawing/2014/main" id="{88FC86CB-E450-BD43-8CFC-A7E884192E72}"/>
              </a:ext>
            </a:extLst>
          </p:cNvPr>
          <p:cNvPicPr>
            <a:picLocks noChangeAspect="1"/>
          </p:cNvPicPr>
          <p:nvPr/>
        </p:nvPicPr>
        <p:blipFill>
          <a:blip r:embed="rId2"/>
          <a:stretch>
            <a:fillRect/>
          </a:stretch>
        </p:blipFill>
        <p:spPr>
          <a:xfrm>
            <a:off x="6878441" y="940044"/>
            <a:ext cx="4810874" cy="1792050"/>
          </a:xfrm>
          <a:prstGeom prst="rect">
            <a:avLst/>
          </a:prstGeom>
        </p:spPr>
      </p:pic>
      <p:pic>
        <p:nvPicPr>
          <p:cNvPr id="5" name="Resim 4">
            <a:extLst>
              <a:ext uri="{FF2B5EF4-FFF2-40B4-BE49-F238E27FC236}">
                <a16:creationId xmlns:a16="http://schemas.microsoft.com/office/drawing/2014/main" id="{A2865FAA-3C0C-264B-95CC-57EB2BC0963B}"/>
              </a:ext>
            </a:extLst>
          </p:cNvPr>
          <p:cNvPicPr>
            <a:picLocks noChangeAspect="1"/>
          </p:cNvPicPr>
          <p:nvPr/>
        </p:nvPicPr>
        <p:blipFill>
          <a:blip r:embed="rId3"/>
          <a:stretch>
            <a:fillRect/>
          </a:stretch>
        </p:blipFill>
        <p:spPr>
          <a:xfrm>
            <a:off x="2800075" y="3672138"/>
            <a:ext cx="6792886" cy="2798206"/>
          </a:xfrm>
          <a:prstGeom prst="rect">
            <a:avLst/>
          </a:prstGeom>
        </p:spPr>
      </p:pic>
    </p:spTree>
    <p:extLst>
      <p:ext uri="{BB962C8B-B14F-4D97-AF65-F5344CB8AC3E}">
        <p14:creationId xmlns:p14="http://schemas.microsoft.com/office/powerpoint/2010/main" val="1349507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a:extLst>
              <a:ext uri="{FF2B5EF4-FFF2-40B4-BE49-F238E27FC236}">
                <a16:creationId xmlns:a16="http://schemas.microsoft.com/office/drawing/2014/main" id="{C3C93CC4-117A-264A-8449-4E8E185D844A}"/>
              </a:ext>
            </a:extLst>
          </p:cNvPr>
          <p:cNvPicPr>
            <a:picLocks noChangeAspect="1"/>
          </p:cNvPicPr>
          <p:nvPr/>
        </p:nvPicPr>
        <p:blipFill rotWithShape="1">
          <a:blip r:embed="rId2"/>
          <a:srcRect l="12375" r="1968" b="-1"/>
          <a:stretch/>
        </p:blipFill>
        <p:spPr>
          <a:xfrm>
            <a:off x="2522358" y="68889"/>
            <a:ext cx="9669642" cy="6857990"/>
          </a:xfrm>
          <a:prstGeom prst="rect">
            <a:avLst/>
          </a:prstGeom>
        </p:spPr>
      </p:pic>
      <p:sp>
        <p:nvSpPr>
          <p:cNvPr id="15"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İçerik Yer Tutucusu 2">
            <a:extLst>
              <a:ext uri="{FF2B5EF4-FFF2-40B4-BE49-F238E27FC236}">
                <a16:creationId xmlns:a16="http://schemas.microsoft.com/office/drawing/2014/main" id="{08E605E1-2D4A-3248-8871-DF87747840AD}"/>
              </a:ext>
            </a:extLst>
          </p:cNvPr>
          <p:cNvSpPr>
            <a:spLocks noGrp="1"/>
          </p:cNvSpPr>
          <p:nvPr>
            <p:ph idx="1"/>
          </p:nvPr>
        </p:nvSpPr>
        <p:spPr>
          <a:xfrm>
            <a:off x="558226" y="1117600"/>
            <a:ext cx="3822189" cy="5149674"/>
          </a:xfrm>
        </p:spPr>
        <p:txBody>
          <a:bodyPr>
            <a:normAutofit/>
          </a:bodyPr>
          <a:lstStyle/>
          <a:p>
            <a:r>
              <a:rPr lang="tr-TR" sz="2000" dirty="0" err="1">
                <a:latin typeface="Arial" panose="020B0604020202020204" pitchFamily="34" charset="0"/>
                <a:cs typeface="Arial" panose="020B0604020202020204" pitchFamily="34" charset="0"/>
              </a:rPr>
              <a:t>OpenCV</a:t>
            </a:r>
            <a:r>
              <a:rPr lang="tr-TR" sz="2000" dirty="0">
                <a:latin typeface="Arial" panose="020B0604020202020204" pitchFamily="34" charset="0"/>
                <a:cs typeface="Arial" panose="020B0604020202020204" pitchFamily="34" charset="0"/>
              </a:rPr>
              <a:t> kütüphanesi içerisinde görüntü işlemeye ve makine öğrenmesine yönelik 2500’den fazla algoritma bulunmaktadır. Bu algoritmalar ile yüz tanıma, nesneleri ayırt etme, insan hareketlerini tespit edebilme, nesne sınıflandırma, plaka tanıma, üç boyutlu görüntü üzerinde işlem yapabilme, görüntü karşılaştırma gibi işlemler rahatlıkla yapılabilmektedir.</a:t>
            </a:r>
          </a:p>
        </p:txBody>
      </p:sp>
    </p:spTree>
    <p:extLst>
      <p:ext uri="{BB962C8B-B14F-4D97-AF65-F5344CB8AC3E}">
        <p14:creationId xmlns:p14="http://schemas.microsoft.com/office/powerpoint/2010/main" val="5535749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A84C0007-8978-434D-8748-A213DE0BC434}"/>
              </a:ext>
            </a:extLst>
          </p:cNvPr>
          <p:cNvSpPr>
            <a:spLocks noGrp="1"/>
          </p:cNvSpPr>
          <p:nvPr>
            <p:ph idx="1"/>
          </p:nvPr>
        </p:nvSpPr>
        <p:spPr>
          <a:xfrm>
            <a:off x="630936" y="2807208"/>
            <a:ext cx="3429000" cy="3410712"/>
          </a:xfrm>
        </p:spPr>
        <p:txBody>
          <a:bodyPr anchor="t">
            <a:normAutofit/>
          </a:bodyPr>
          <a:lstStyle/>
          <a:p>
            <a:r>
              <a:rPr lang="tr-TR" sz="2200" dirty="0"/>
              <a:t> C++ diliyle yazıldığı için birincil </a:t>
            </a:r>
            <a:r>
              <a:rPr lang="tr-TR" sz="2200" dirty="0" err="1"/>
              <a:t>arayüzü</a:t>
            </a:r>
            <a:r>
              <a:rPr lang="tr-TR" sz="2200" dirty="0"/>
              <a:t> C++ içindir.  </a:t>
            </a:r>
            <a:r>
              <a:rPr lang="tr-TR" sz="2200" dirty="0" err="1"/>
              <a:t>Python</a:t>
            </a:r>
            <a:r>
              <a:rPr lang="tr-TR" sz="2200" dirty="0"/>
              <a:t>, Java ve </a:t>
            </a:r>
            <a:r>
              <a:rPr lang="tr-TR" sz="2200" dirty="0" err="1"/>
              <a:t>Matlab</a:t>
            </a:r>
            <a:r>
              <a:rPr lang="tr-TR" sz="2200" dirty="0"/>
              <a:t> bağları da vardır. Günümüzde Araç Plakalarını okumaktan tutunda, yüz tanıma sistemlerine kadar geniş bir kullanım alanı vardır.</a:t>
            </a:r>
          </a:p>
          <a:p>
            <a:endParaRPr lang="tr-TR" sz="2200" dirty="0"/>
          </a:p>
        </p:txBody>
      </p:sp>
      <p:pic>
        <p:nvPicPr>
          <p:cNvPr id="5" name="Resim 4">
            <a:extLst>
              <a:ext uri="{FF2B5EF4-FFF2-40B4-BE49-F238E27FC236}">
                <a16:creationId xmlns:a16="http://schemas.microsoft.com/office/drawing/2014/main" id="{01D900D9-09B1-BB45-995F-BA70D2DFF412}"/>
              </a:ext>
            </a:extLst>
          </p:cNvPr>
          <p:cNvPicPr>
            <a:picLocks noChangeAspect="1"/>
          </p:cNvPicPr>
          <p:nvPr/>
        </p:nvPicPr>
        <p:blipFill>
          <a:blip r:embed="rId2"/>
          <a:stretch>
            <a:fillRect/>
          </a:stretch>
        </p:blipFill>
        <p:spPr>
          <a:xfrm>
            <a:off x="4654296" y="1452811"/>
            <a:ext cx="6903720" cy="3952378"/>
          </a:xfrm>
          <a:prstGeom prst="rect">
            <a:avLst/>
          </a:prstGeom>
        </p:spPr>
      </p:pic>
      <p:sp>
        <p:nvSpPr>
          <p:cNvPr id="6" name="Metin kutusu 5">
            <a:extLst>
              <a:ext uri="{FF2B5EF4-FFF2-40B4-BE49-F238E27FC236}">
                <a16:creationId xmlns:a16="http://schemas.microsoft.com/office/drawing/2014/main" id="{85800BBD-44DB-4045-8D47-D55AB0342082}"/>
              </a:ext>
            </a:extLst>
          </p:cNvPr>
          <p:cNvSpPr txBox="1"/>
          <p:nvPr/>
        </p:nvSpPr>
        <p:spPr>
          <a:xfrm>
            <a:off x="1486916" y="1865616"/>
            <a:ext cx="2662960" cy="461665"/>
          </a:xfrm>
          <a:prstGeom prst="rect">
            <a:avLst/>
          </a:prstGeom>
          <a:noFill/>
        </p:spPr>
        <p:txBody>
          <a:bodyPr wrap="square" rtlCol="0">
            <a:spAutoFit/>
          </a:bodyPr>
          <a:lstStyle/>
          <a:p>
            <a:r>
              <a:rPr lang="tr-TR" sz="2400" b="1" dirty="0">
                <a:latin typeface="Arial" panose="020B0604020202020204" pitchFamily="34" charset="0"/>
                <a:cs typeface="Arial" panose="020B0604020202020204" pitchFamily="34" charset="0"/>
              </a:rPr>
              <a:t>OPENCV</a:t>
            </a:r>
          </a:p>
        </p:txBody>
      </p:sp>
    </p:spTree>
    <p:extLst>
      <p:ext uri="{BB962C8B-B14F-4D97-AF65-F5344CB8AC3E}">
        <p14:creationId xmlns:p14="http://schemas.microsoft.com/office/powerpoint/2010/main" val="1414753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3">
            <a:extLst>
              <a:ext uri="{FF2B5EF4-FFF2-40B4-BE49-F238E27FC236}">
                <a16:creationId xmlns:a16="http://schemas.microsoft.com/office/drawing/2014/main" id="{FABB624F-BF77-4AE1-B71D-2D681D473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9" name="Resim 8" descr="metin, sahne, gök, yol içeren bir resim&#10;&#10;Açıklama otomatik olarak oluşturuldu">
            <a:extLst>
              <a:ext uri="{FF2B5EF4-FFF2-40B4-BE49-F238E27FC236}">
                <a16:creationId xmlns:a16="http://schemas.microsoft.com/office/drawing/2014/main" id="{A7B529E1-E348-2E44-B29B-341E0B01A533}"/>
              </a:ext>
            </a:extLst>
          </p:cNvPr>
          <p:cNvPicPr>
            <a:picLocks noChangeAspect="1"/>
          </p:cNvPicPr>
          <p:nvPr/>
        </p:nvPicPr>
        <p:blipFill rotWithShape="1">
          <a:blip r:embed="rId2"/>
          <a:srcRect l="22410" r="16871"/>
          <a:stretch/>
        </p:blipFill>
        <p:spPr>
          <a:xfrm>
            <a:off x="-1" y="10"/>
            <a:ext cx="7370057" cy="6857990"/>
          </a:xfrm>
          <a:prstGeom prst="rect">
            <a:avLst/>
          </a:prstGeom>
        </p:spPr>
      </p:pic>
      <p:pic>
        <p:nvPicPr>
          <p:cNvPr id="5" name="Resim 4">
            <a:extLst>
              <a:ext uri="{FF2B5EF4-FFF2-40B4-BE49-F238E27FC236}">
                <a16:creationId xmlns:a16="http://schemas.microsoft.com/office/drawing/2014/main" id="{19401F09-5BB5-6244-94D8-24AC988342FF}"/>
              </a:ext>
            </a:extLst>
          </p:cNvPr>
          <p:cNvPicPr>
            <a:picLocks noChangeAspect="1"/>
          </p:cNvPicPr>
          <p:nvPr/>
        </p:nvPicPr>
        <p:blipFill rotWithShape="1">
          <a:blip r:embed="rId3"/>
          <a:srcRect l="10539" r="-2" b="-2"/>
          <a:stretch/>
        </p:blipFill>
        <p:spPr>
          <a:xfrm>
            <a:off x="7534656" y="1"/>
            <a:ext cx="4657344" cy="3346704"/>
          </a:xfrm>
          <a:prstGeom prst="rect">
            <a:avLst/>
          </a:prstGeom>
        </p:spPr>
      </p:pic>
      <p:pic>
        <p:nvPicPr>
          <p:cNvPr id="7" name="Resim 6" descr="metin, yol, açık hava, cadde içeren bir resim&#10;&#10;Açıklama otomatik olarak oluşturuldu">
            <a:extLst>
              <a:ext uri="{FF2B5EF4-FFF2-40B4-BE49-F238E27FC236}">
                <a16:creationId xmlns:a16="http://schemas.microsoft.com/office/drawing/2014/main" id="{91FDFAB2-8602-F640-84D4-569AC5B04F1C}"/>
              </a:ext>
            </a:extLst>
          </p:cNvPr>
          <p:cNvPicPr>
            <a:picLocks noChangeAspect="1"/>
          </p:cNvPicPr>
          <p:nvPr/>
        </p:nvPicPr>
        <p:blipFill rotWithShape="1">
          <a:blip r:embed="rId4"/>
          <a:srcRect l="10604" r="8337" b="3"/>
          <a:stretch/>
        </p:blipFill>
        <p:spPr>
          <a:xfrm>
            <a:off x="7534654" y="3511296"/>
            <a:ext cx="4657346" cy="3346704"/>
          </a:xfrm>
          <a:prstGeom prst="rect">
            <a:avLst/>
          </a:prstGeom>
        </p:spPr>
      </p:pic>
    </p:spTree>
    <p:extLst>
      <p:ext uri="{BB962C8B-B14F-4D97-AF65-F5344CB8AC3E}">
        <p14:creationId xmlns:p14="http://schemas.microsoft.com/office/powerpoint/2010/main" val="16372042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Rectangle 13">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5" name="Resim 4" descr="metin, çocuk, küçük, oğlan içeren bir resim&#10;&#10;Açıklama otomatik olarak oluşturuldu">
            <a:extLst>
              <a:ext uri="{FF2B5EF4-FFF2-40B4-BE49-F238E27FC236}">
                <a16:creationId xmlns:a16="http://schemas.microsoft.com/office/drawing/2014/main" id="{C67DE01D-8722-2148-8436-2B77DD43263B}"/>
              </a:ext>
            </a:extLst>
          </p:cNvPr>
          <p:cNvPicPr>
            <a:picLocks noChangeAspect="1"/>
          </p:cNvPicPr>
          <p:nvPr/>
        </p:nvPicPr>
        <p:blipFill>
          <a:blip r:embed="rId2"/>
          <a:stretch>
            <a:fillRect/>
          </a:stretch>
        </p:blipFill>
        <p:spPr>
          <a:xfrm>
            <a:off x="1376519" y="1286934"/>
            <a:ext cx="9438963" cy="4105949"/>
          </a:xfrm>
          <a:prstGeom prst="rect">
            <a:avLst/>
          </a:prstGeom>
        </p:spPr>
      </p:pic>
    </p:spTree>
    <p:extLst>
      <p:ext uri="{BB962C8B-B14F-4D97-AF65-F5344CB8AC3E}">
        <p14:creationId xmlns:p14="http://schemas.microsoft.com/office/powerpoint/2010/main" val="17946055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1">
            <a:extLst>
              <a:ext uri="{FF2B5EF4-FFF2-40B4-BE49-F238E27FC236}">
                <a16:creationId xmlns:a16="http://schemas.microsoft.com/office/drawing/2014/main" id="{231BF440-39FA-4087-84CC-2EEC0BBDAF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a:extLst>
              <a:ext uri="{FF2B5EF4-FFF2-40B4-BE49-F238E27FC236}">
                <a16:creationId xmlns:a16="http://schemas.microsoft.com/office/drawing/2014/main" id="{B28C5AAA-F3C3-B84E-8AC5-6DEC76AB77F1}"/>
              </a:ext>
            </a:extLst>
          </p:cNvPr>
          <p:cNvPicPr>
            <a:picLocks noChangeAspect="1"/>
          </p:cNvPicPr>
          <p:nvPr/>
        </p:nvPicPr>
        <p:blipFill rotWithShape="1">
          <a:blip r:embed="rId2"/>
          <a:srcRect t="11334" r="-2" b="6817"/>
          <a:stretch/>
        </p:blipFill>
        <p:spPr>
          <a:xfrm>
            <a:off x="4883025" y="10"/>
            <a:ext cx="7308975" cy="3364982"/>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7" name="Resim 6" descr="kişi, iç mekan içeren bir resim&#10;&#10;Açıklama otomatik olarak oluşturuldu">
            <a:extLst>
              <a:ext uri="{FF2B5EF4-FFF2-40B4-BE49-F238E27FC236}">
                <a16:creationId xmlns:a16="http://schemas.microsoft.com/office/drawing/2014/main" id="{A42C0B31-67E6-4C4C-A151-59BF453985B4}"/>
              </a:ext>
            </a:extLst>
          </p:cNvPr>
          <p:cNvPicPr>
            <a:picLocks noChangeAspect="1"/>
          </p:cNvPicPr>
          <p:nvPr/>
        </p:nvPicPr>
        <p:blipFill rotWithShape="1">
          <a:blip r:embed="rId3"/>
          <a:srcRect t="18153" r="-2" b="-2"/>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useBgFill="1">
        <p:nvSpPr>
          <p:cNvPr id="19" name="Freeform: Shape 13">
            <a:extLst>
              <a:ext uri="{FF2B5EF4-FFF2-40B4-BE49-F238E27FC236}">
                <a16:creationId xmlns:a16="http://schemas.microsoft.com/office/drawing/2014/main" id="{F04E4CBA-303B-48BD-8451-C2701CB0EE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4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4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4" y="0"/>
                </a:lnTo>
                <a:lnTo>
                  <a:pt x="4946006" y="69271"/>
                </a:lnTo>
                <a:cubicBezTo>
                  <a:pt x="5656532" y="929100"/>
                  <a:pt x="6096001" y="2116944"/>
                  <a:pt x="6096001" y="3429000"/>
                </a:cubicBezTo>
                <a:cubicBezTo>
                  <a:pt x="6096001" y="4741056"/>
                  <a:pt x="5656532" y="5928900"/>
                  <a:pt x="4946006" y="6788730"/>
                </a:cubicBezTo>
                <a:lnTo>
                  <a:pt x="4883024"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6" name="Freeform: Shape 15">
            <a:extLst>
              <a:ext uri="{FF2B5EF4-FFF2-40B4-BE49-F238E27FC236}">
                <a16:creationId xmlns:a16="http://schemas.microsoft.com/office/drawing/2014/main" id="{F6CA58B3-AFCC-4A40-9882-50D50808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7332" cy="6858000"/>
          </a:xfrm>
          <a:custGeom>
            <a:avLst/>
            <a:gdLst>
              <a:gd name="connsiteX0" fmla="*/ 0 w 6087332"/>
              <a:gd name="connsiteY0" fmla="*/ 0 h 6858000"/>
              <a:gd name="connsiteX1" fmla="*/ 4874355 w 6087332"/>
              <a:gd name="connsiteY1" fmla="*/ 0 h 6858000"/>
              <a:gd name="connsiteX2" fmla="*/ 4937337 w 6087332"/>
              <a:gd name="connsiteY2" fmla="*/ 69271 h 6858000"/>
              <a:gd name="connsiteX3" fmla="*/ 6087332 w 6087332"/>
              <a:gd name="connsiteY3" fmla="*/ 3429000 h 6858000"/>
              <a:gd name="connsiteX4" fmla="*/ 4937337 w 6087332"/>
              <a:gd name="connsiteY4" fmla="*/ 6788730 h 6858000"/>
              <a:gd name="connsiteX5" fmla="*/ 4874355 w 6087332"/>
              <a:gd name="connsiteY5" fmla="*/ 6858000 h 6858000"/>
              <a:gd name="connsiteX6" fmla="*/ 0 w 608733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7332" h="6858000">
                <a:moveTo>
                  <a:pt x="0" y="0"/>
                </a:moveTo>
                <a:lnTo>
                  <a:pt x="4874355" y="0"/>
                </a:lnTo>
                <a:lnTo>
                  <a:pt x="4937337" y="69271"/>
                </a:lnTo>
                <a:cubicBezTo>
                  <a:pt x="5647863" y="929100"/>
                  <a:pt x="6087332" y="2116944"/>
                  <a:pt x="6087332" y="3429000"/>
                </a:cubicBezTo>
                <a:cubicBezTo>
                  <a:pt x="6087332" y="4741056"/>
                  <a:pt x="5647863" y="5928900"/>
                  <a:pt x="4937337" y="6788730"/>
                </a:cubicBezTo>
                <a:lnTo>
                  <a:pt x="4874355"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Başlık 1">
            <a:extLst>
              <a:ext uri="{FF2B5EF4-FFF2-40B4-BE49-F238E27FC236}">
                <a16:creationId xmlns:a16="http://schemas.microsoft.com/office/drawing/2014/main" id="{5E78AFF9-2DD5-604D-814F-4C094981FC1B}"/>
              </a:ext>
            </a:extLst>
          </p:cNvPr>
          <p:cNvSpPr>
            <a:spLocks noGrp="1"/>
          </p:cNvSpPr>
          <p:nvPr>
            <p:ph type="title"/>
          </p:nvPr>
        </p:nvSpPr>
        <p:spPr>
          <a:xfrm>
            <a:off x="448056" y="859536"/>
            <a:ext cx="4832802" cy="1243584"/>
          </a:xfrm>
        </p:spPr>
        <p:txBody>
          <a:bodyPr>
            <a:normAutofit/>
          </a:bodyPr>
          <a:lstStyle/>
          <a:p>
            <a:r>
              <a:rPr lang="tr-TR" sz="3400" dirty="0"/>
              <a:t>       </a:t>
            </a:r>
            <a:r>
              <a:rPr lang="tr-TR" sz="3400" b="1" dirty="0">
                <a:latin typeface="Arial" panose="020B0604020202020204" pitchFamily="34" charset="0"/>
                <a:cs typeface="Arial" panose="020B0604020202020204" pitchFamily="34" charset="0"/>
              </a:rPr>
              <a:t>CVZONE    KÜTÜPHANESİ</a:t>
            </a:r>
          </a:p>
        </p:txBody>
      </p:sp>
      <p:sp>
        <p:nvSpPr>
          <p:cNvPr id="18" name="Rectangle 17">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20" name="Rectangle 19">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CA00AE6B-AA30-4CF8-BA6F-339B780AD7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544" y="2194560"/>
            <a:ext cx="4892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İçerik Yer Tutucusu 2">
            <a:extLst>
              <a:ext uri="{FF2B5EF4-FFF2-40B4-BE49-F238E27FC236}">
                <a16:creationId xmlns:a16="http://schemas.microsoft.com/office/drawing/2014/main" id="{9D631C08-FBBD-6145-9F9B-1BDD58D1F9CB}"/>
              </a:ext>
            </a:extLst>
          </p:cNvPr>
          <p:cNvSpPr>
            <a:spLocks noGrp="1"/>
          </p:cNvSpPr>
          <p:nvPr>
            <p:ph idx="1"/>
          </p:nvPr>
        </p:nvSpPr>
        <p:spPr>
          <a:xfrm>
            <a:off x="448056" y="2512611"/>
            <a:ext cx="4832803" cy="3664351"/>
          </a:xfrm>
        </p:spPr>
        <p:txBody>
          <a:bodyPr>
            <a:normAutofit/>
          </a:bodyPr>
          <a:lstStyle/>
          <a:p>
            <a:r>
              <a:rPr lang="tr-TR" sz="2000" dirty="0">
                <a:latin typeface="Arial" panose="020B0604020202020204" pitchFamily="34" charset="0"/>
                <a:cs typeface="Arial" panose="020B0604020202020204" pitchFamily="34" charset="0"/>
              </a:rPr>
              <a:t>Görüntü işlemeyi kolaylaştıran bir Bilgisayarlı görü paketidir. Temelde </a:t>
            </a:r>
            <a:r>
              <a:rPr lang="tr-TR" sz="2000" dirty="0" err="1">
                <a:latin typeface="Arial" panose="020B0604020202020204" pitchFamily="34" charset="0"/>
                <a:cs typeface="Arial" panose="020B0604020202020204" pitchFamily="34" charset="0"/>
              </a:rPr>
              <a:t>OpenCV</a:t>
            </a:r>
            <a:r>
              <a:rPr lang="tr-TR" sz="2000" dirty="0">
                <a:latin typeface="Arial" panose="020B0604020202020204" pitchFamily="34" charset="0"/>
                <a:cs typeface="Arial" panose="020B0604020202020204" pitchFamily="34" charset="0"/>
              </a:rPr>
              <a:t> ve </a:t>
            </a:r>
            <a:r>
              <a:rPr lang="tr-TR" sz="2000" dirty="0" err="1">
                <a:latin typeface="Arial" panose="020B0604020202020204" pitchFamily="34" charset="0"/>
                <a:cs typeface="Arial" panose="020B0604020202020204" pitchFamily="34" charset="0"/>
              </a:rPr>
              <a:t>Mediapipe</a:t>
            </a:r>
            <a:r>
              <a:rPr lang="tr-TR" sz="2000" dirty="0">
                <a:latin typeface="Arial" panose="020B0604020202020204" pitchFamily="34" charset="0"/>
                <a:cs typeface="Arial" panose="020B0604020202020204" pitchFamily="34" charset="0"/>
              </a:rPr>
              <a:t> kitaplıklarını kullanır.</a:t>
            </a:r>
          </a:p>
          <a:p>
            <a:endParaRPr lang="tr-TR" sz="2000" dirty="0"/>
          </a:p>
        </p:txBody>
      </p:sp>
    </p:spTree>
    <p:extLst>
      <p:ext uri="{BB962C8B-B14F-4D97-AF65-F5344CB8AC3E}">
        <p14:creationId xmlns:p14="http://schemas.microsoft.com/office/powerpoint/2010/main" val="8815383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A5FDA274-BFBD-0F42-98A8-DFA41BC78198}"/>
              </a:ext>
            </a:extLst>
          </p:cNvPr>
          <p:cNvSpPr>
            <a:spLocks noGrp="1"/>
          </p:cNvSpPr>
          <p:nvPr>
            <p:ph type="title"/>
          </p:nvPr>
        </p:nvSpPr>
        <p:spPr>
          <a:xfrm>
            <a:off x="843280" y="1440688"/>
            <a:ext cx="3040098" cy="878689"/>
          </a:xfrm>
        </p:spPr>
        <p:txBody>
          <a:bodyPr anchor="b">
            <a:normAutofit fontScale="90000"/>
          </a:bodyPr>
          <a:lstStyle/>
          <a:p>
            <a:r>
              <a:rPr lang="tr-TR" sz="4200" b="1" dirty="0">
                <a:latin typeface="Arial" panose="020B0604020202020204" pitchFamily="34" charset="0"/>
                <a:cs typeface="Arial" panose="020B0604020202020204" pitchFamily="34" charset="0"/>
              </a:rPr>
              <a:t>     El Takibi</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6F5FBCE9-D2D3-BD45-967A-6A0C03ABE1D4}"/>
              </a:ext>
            </a:extLst>
          </p:cNvPr>
          <p:cNvSpPr>
            <a:spLocks noGrp="1"/>
          </p:cNvSpPr>
          <p:nvPr>
            <p:ph idx="1"/>
          </p:nvPr>
        </p:nvSpPr>
        <p:spPr>
          <a:xfrm>
            <a:off x="640080" y="2872899"/>
            <a:ext cx="4243589" cy="3320668"/>
          </a:xfrm>
        </p:spPr>
        <p:txBody>
          <a:bodyPr>
            <a:normAutofit/>
          </a:bodyPr>
          <a:lstStyle/>
          <a:p>
            <a:r>
              <a:rPr lang="tr-TR" sz="1800" dirty="0" err="1">
                <a:latin typeface="Arial" panose="020B0604020202020204" pitchFamily="34" charset="0"/>
                <a:cs typeface="Arial" panose="020B0604020202020204" pitchFamily="34" charset="0"/>
              </a:rPr>
              <a:t>from</a:t>
            </a:r>
            <a:r>
              <a:rPr lang="tr-TR" sz="1800" dirty="0">
                <a:latin typeface="Arial" panose="020B0604020202020204" pitchFamily="34" charset="0"/>
                <a:cs typeface="Arial" panose="020B0604020202020204" pitchFamily="34" charset="0"/>
              </a:rPr>
              <a:t> </a:t>
            </a:r>
            <a:r>
              <a:rPr lang="tr-TR" sz="1800" dirty="0" err="1">
                <a:latin typeface="Arial" panose="020B0604020202020204" pitchFamily="34" charset="0"/>
                <a:cs typeface="Arial" panose="020B0604020202020204" pitchFamily="34" charset="0"/>
              </a:rPr>
              <a:t>cvzone.HandTrackingModule</a:t>
            </a:r>
            <a:r>
              <a:rPr lang="tr-TR" sz="1800" dirty="0">
                <a:latin typeface="Arial" panose="020B0604020202020204" pitchFamily="34" charset="0"/>
                <a:cs typeface="Arial" panose="020B0604020202020204" pitchFamily="34" charset="0"/>
              </a:rPr>
              <a:t> </a:t>
            </a:r>
            <a:r>
              <a:rPr lang="tr-TR" sz="1800" dirty="0" err="1">
                <a:latin typeface="Arial" panose="020B0604020202020204" pitchFamily="34" charset="0"/>
                <a:cs typeface="Arial" panose="020B0604020202020204" pitchFamily="34" charset="0"/>
              </a:rPr>
              <a:t>import</a:t>
            </a:r>
            <a:r>
              <a:rPr lang="tr-TR" sz="1800" dirty="0">
                <a:latin typeface="Arial" panose="020B0604020202020204" pitchFamily="34" charset="0"/>
                <a:cs typeface="Arial" panose="020B0604020202020204" pitchFamily="34" charset="0"/>
              </a:rPr>
              <a:t> </a:t>
            </a:r>
            <a:r>
              <a:rPr lang="tr-TR" sz="1800" dirty="0" err="1">
                <a:latin typeface="Arial" panose="020B0604020202020204" pitchFamily="34" charset="0"/>
                <a:cs typeface="Arial" panose="020B0604020202020204" pitchFamily="34" charset="0"/>
              </a:rPr>
              <a:t>HandDetector</a:t>
            </a:r>
            <a:r>
              <a:rPr lang="tr-TR" sz="1800" dirty="0">
                <a:latin typeface="Arial" panose="020B0604020202020204" pitchFamily="34" charset="0"/>
                <a:cs typeface="Arial" panose="020B0604020202020204" pitchFamily="34" charset="0"/>
              </a:rPr>
              <a:t> kodu ile birlikte el tanıma modülünü projeye ekleriz.</a:t>
            </a:r>
            <a:br>
              <a:rPr lang="tr-TR" sz="1800" dirty="0">
                <a:latin typeface="Arial" panose="020B0604020202020204" pitchFamily="34" charset="0"/>
                <a:cs typeface="Arial" panose="020B0604020202020204" pitchFamily="34" charset="0"/>
              </a:rPr>
            </a:br>
            <a:endParaRPr lang="tr-TR" sz="1800" dirty="0">
              <a:latin typeface="Arial" panose="020B0604020202020204" pitchFamily="34" charset="0"/>
              <a:cs typeface="Arial" panose="020B0604020202020204" pitchFamily="34" charset="0"/>
            </a:endParaRPr>
          </a:p>
        </p:txBody>
      </p:sp>
      <p:pic>
        <p:nvPicPr>
          <p:cNvPr id="5" name="Resim 4" descr="iç mekan, oyun içeren bir resim&#10;&#10;Açıklama otomatik olarak oluşturuldu">
            <a:extLst>
              <a:ext uri="{FF2B5EF4-FFF2-40B4-BE49-F238E27FC236}">
                <a16:creationId xmlns:a16="http://schemas.microsoft.com/office/drawing/2014/main" id="{301E192D-5991-D743-B755-1833B1A72FDA}"/>
              </a:ext>
            </a:extLst>
          </p:cNvPr>
          <p:cNvPicPr>
            <a:picLocks noChangeAspect="1"/>
          </p:cNvPicPr>
          <p:nvPr/>
        </p:nvPicPr>
        <p:blipFill rotWithShape="1">
          <a:blip r:embed="rId2"/>
          <a:srcRect l="14289" r="29792"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72800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6">
            <a:extLst>
              <a:ext uri="{FF2B5EF4-FFF2-40B4-BE49-F238E27FC236}">
                <a16:creationId xmlns:a16="http://schemas.microsoft.com/office/drawing/2014/main" id="{C59AB4C8-9178-4F7A-8404-6890510B59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4B1FD90E-6B9C-0945-866D-CB5DC5D8416B}"/>
              </a:ext>
            </a:extLst>
          </p:cNvPr>
          <p:cNvSpPr>
            <a:spLocks noGrp="1"/>
          </p:cNvSpPr>
          <p:nvPr>
            <p:ph type="title"/>
          </p:nvPr>
        </p:nvSpPr>
        <p:spPr>
          <a:xfrm>
            <a:off x="638881" y="457201"/>
            <a:ext cx="10909640" cy="1832654"/>
          </a:xfrm>
        </p:spPr>
        <p:txBody>
          <a:bodyPr vert="horz" lIns="91440" tIns="45720" rIns="91440" bIns="45720" rtlCol="0" anchor="b">
            <a:normAutofit fontScale="90000"/>
          </a:bodyPr>
          <a:lstStyle/>
          <a:p>
            <a:pPr algn="ctr"/>
            <a:r>
              <a:rPr lang="en-US" sz="6600" kern="1200" dirty="0">
                <a:solidFill>
                  <a:schemeClr val="tx1"/>
                </a:solidFill>
                <a:latin typeface="+mj-lt"/>
                <a:ea typeface="+mj-ea"/>
                <a:cs typeface="+mj-cs"/>
              </a:rPr>
              <a:t>  </a:t>
            </a:r>
            <a:r>
              <a:rPr lang="en-US" sz="6600" kern="1200" dirty="0" err="1">
                <a:solidFill>
                  <a:schemeClr val="tx1"/>
                </a:solidFill>
                <a:latin typeface="+mj-lt"/>
                <a:ea typeface="+mj-ea"/>
                <a:cs typeface="+mj-cs"/>
              </a:rPr>
              <a:t>MediaPipe</a:t>
            </a:r>
            <a:r>
              <a:rPr lang="en-US" sz="6600" kern="1200" dirty="0">
                <a:solidFill>
                  <a:schemeClr val="tx1"/>
                </a:solidFill>
                <a:latin typeface="+mj-lt"/>
                <a:ea typeface="+mj-ea"/>
                <a:cs typeface="+mj-cs"/>
              </a:rPr>
              <a:t> </a:t>
            </a:r>
            <a:r>
              <a:rPr lang="en-US" sz="6600" kern="1200" dirty="0" err="1">
                <a:solidFill>
                  <a:schemeClr val="tx1"/>
                </a:solidFill>
                <a:latin typeface="+mj-lt"/>
                <a:ea typeface="+mj-ea"/>
                <a:cs typeface="+mj-cs"/>
              </a:rPr>
              <a:t>Kütüphanesi</a:t>
            </a:r>
            <a:r>
              <a:rPr lang="en-US" sz="6600" kern="1200" dirty="0">
                <a:solidFill>
                  <a:schemeClr val="tx1"/>
                </a:solidFill>
                <a:latin typeface="+mj-lt"/>
                <a:ea typeface="+mj-ea"/>
                <a:cs typeface="+mj-cs"/>
              </a:rPr>
              <a:t> El </a:t>
            </a:r>
            <a:r>
              <a:rPr lang="en-US" sz="6600" kern="1200" dirty="0" err="1">
                <a:solidFill>
                  <a:schemeClr val="tx1"/>
                </a:solidFill>
                <a:latin typeface="+mj-lt"/>
                <a:ea typeface="+mj-ea"/>
                <a:cs typeface="+mj-cs"/>
              </a:rPr>
              <a:t>Modeli</a:t>
            </a:r>
            <a:endParaRPr lang="en-US" sz="6600" kern="1200" dirty="0">
              <a:solidFill>
                <a:schemeClr val="tx1"/>
              </a:solidFill>
              <a:latin typeface="+mj-lt"/>
              <a:ea typeface="+mj-ea"/>
              <a:cs typeface="+mj-cs"/>
            </a:endParaRPr>
          </a:p>
        </p:txBody>
      </p:sp>
      <p:sp>
        <p:nvSpPr>
          <p:cNvPr id="24" name="sketch line">
            <a:extLst>
              <a:ext uri="{FF2B5EF4-FFF2-40B4-BE49-F238E27FC236}">
                <a16:creationId xmlns:a16="http://schemas.microsoft.com/office/drawing/2014/main" id="{4CFDFB37-4BC7-42C6-915D-A6609139B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07702" y="2343912"/>
            <a:ext cx="4572000" cy="18288"/>
          </a:xfrm>
          <a:custGeom>
            <a:avLst/>
            <a:gdLst>
              <a:gd name="connsiteX0" fmla="*/ 0 w 4572000"/>
              <a:gd name="connsiteY0" fmla="*/ 0 h 18288"/>
              <a:gd name="connsiteX1" fmla="*/ 515983 w 4572000"/>
              <a:gd name="connsiteY1" fmla="*/ 0 h 18288"/>
              <a:gd name="connsiteX2" fmla="*/ 1031966 w 4572000"/>
              <a:gd name="connsiteY2" fmla="*/ 0 h 18288"/>
              <a:gd name="connsiteX3" fmla="*/ 1639389 w 4572000"/>
              <a:gd name="connsiteY3" fmla="*/ 0 h 18288"/>
              <a:gd name="connsiteX4" fmla="*/ 2383971 w 4572000"/>
              <a:gd name="connsiteY4" fmla="*/ 0 h 18288"/>
              <a:gd name="connsiteX5" fmla="*/ 2945674 w 4572000"/>
              <a:gd name="connsiteY5" fmla="*/ 0 h 18288"/>
              <a:gd name="connsiteX6" fmla="*/ 3507377 w 4572000"/>
              <a:gd name="connsiteY6" fmla="*/ 0 h 18288"/>
              <a:gd name="connsiteX7" fmla="*/ 4572000 w 4572000"/>
              <a:gd name="connsiteY7" fmla="*/ 0 h 18288"/>
              <a:gd name="connsiteX8" fmla="*/ 4572000 w 4572000"/>
              <a:gd name="connsiteY8" fmla="*/ 18288 h 18288"/>
              <a:gd name="connsiteX9" fmla="*/ 3873137 w 4572000"/>
              <a:gd name="connsiteY9" fmla="*/ 18288 h 18288"/>
              <a:gd name="connsiteX10" fmla="*/ 3311434 w 4572000"/>
              <a:gd name="connsiteY10" fmla="*/ 18288 h 18288"/>
              <a:gd name="connsiteX11" fmla="*/ 2749731 w 4572000"/>
              <a:gd name="connsiteY11" fmla="*/ 18288 h 18288"/>
              <a:gd name="connsiteX12" fmla="*/ 2050869 w 4572000"/>
              <a:gd name="connsiteY12" fmla="*/ 18288 h 18288"/>
              <a:gd name="connsiteX13" fmla="*/ 1306286 w 4572000"/>
              <a:gd name="connsiteY13" fmla="*/ 18288 h 18288"/>
              <a:gd name="connsiteX14" fmla="*/ 790303 w 4572000"/>
              <a:gd name="connsiteY14" fmla="*/ 18288 h 18288"/>
              <a:gd name="connsiteX15" fmla="*/ 0 w 4572000"/>
              <a:gd name="connsiteY15" fmla="*/ 18288 h 18288"/>
              <a:gd name="connsiteX16" fmla="*/ 0 w 45720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72000" h="18288" fill="none" extrusionOk="0">
                <a:moveTo>
                  <a:pt x="0" y="0"/>
                </a:moveTo>
                <a:cubicBezTo>
                  <a:pt x="105156" y="-20963"/>
                  <a:pt x="340432" y="822"/>
                  <a:pt x="515983" y="0"/>
                </a:cubicBezTo>
                <a:cubicBezTo>
                  <a:pt x="691534" y="-822"/>
                  <a:pt x="850679" y="16479"/>
                  <a:pt x="1031966" y="0"/>
                </a:cubicBezTo>
                <a:cubicBezTo>
                  <a:pt x="1213253" y="-16479"/>
                  <a:pt x="1443646" y="-18730"/>
                  <a:pt x="1639389" y="0"/>
                </a:cubicBezTo>
                <a:cubicBezTo>
                  <a:pt x="1835132" y="18730"/>
                  <a:pt x="2159975" y="18531"/>
                  <a:pt x="2383971" y="0"/>
                </a:cubicBezTo>
                <a:cubicBezTo>
                  <a:pt x="2607967" y="-18531"/>
                  <a:pt x="2719096" y="-12030"/>
                  <a:pt x="2945674" y="0"/>
                </a:cubicBezTo>
                <a:cubicBezTo>
                  <a:pt x="3172252" y="12030"/>
                  <a:pt x="3269167" y="27666"/>
                  <a:pt x="3507377" y="0"/>
                </a:cubicBezTo>
                <a:cubicBezTo>
                  <a:pt x="3745587" y="-27666"/>
                  <a:pt x="4116741" y="18705"/>
                  <a:pt x="4572000" y="0"/>
                </a:cubicBezTo>
                <a:cubicBezTo>
                  <a:pt x="4572895" y="8974"/>
                  <a:pt x="4571454" y="9359"/>
                  <a:pt x="4572000" y="18288"/>
                </a:cubicBezTo>
                <a:cubicBezTo>
                  <a:pt x="4374698" y="3942"/>
                  <a:pt x="4098874" y="-11042"/>
                  <a:pt x="3873137" y="18288"/>
                </a:cubicBezTo>
                <a:cubicBezTo>
                  <a:pt x="3647400" y="47618"/>
                  <a:pt x="3517055" y="5421"/>
                  <a:pt x="3311434" y="18288"/>
                </a:cubicBezTo>
                <a:cubicBezTo>
                  <a:pt x="3105813" y="31155"/>
                  <a:pt x="3025168" y="17856"/>
                  <a:pt x="2749731" y="18288"/>
                </a:cubicBezTo>
                <a:cubicBezTo>
                  <a:pt x="2474294" y="18720"/>
                  <a:pt x="2291766" y="-14168"/>
                  <a:pt x="2050869" y="18288"/>
                </a:cubicBezTo>
                <a:cubicBezTo>
                  <a:pt x="1809972" y="50744"/>
                  <a:pt x="1540276" y="46798"/>
                  <a:pt x="1306286" y="18288"/>
                </a:cubicBezTo>
                <a:cubicBezTo>
                  <a:pt x="1072296" y="-10222"/>
                  <a:pt x="972445" y="19645"/>
                  <a:pt x="790303" y="18288"/>
                </a:cubicBezTo>
                <a:cubicBezTo>
                  <a:pt x="608161" y="16931"/>
                  <a:pt x="200981" y="8241"/>
                  <a:pt x="0" y="18288"/>
                </a:cubicBezTo>
                <a:cubicBezTo>
                  <a:pt x="-229" y="14222"/>
                  <a:pt x="509" y="5816"/>
                  <a:pt x="0" y="0"/>
                </a:cubicBezTo>
                <a:close/>
              </a:path>
              <a:path w="4572000" h="18288" stroke="0" extrusionOk="0">
                <a:moveTo>
                  <a:pt x="0" y="0"/>
                </a:moveTo>
                <a:cubicBezTo>
                  <a:pt x="143285" y="-9565"/>
                  <a:pt x="327959" y="-11498"/>
                  <a:pt x="561703" y="0"/>
                </a:cubicBezTo>
                <a:cubicBezTo>
                  <a:pt x="795447" y="11498"/>
                  <a:pt x="838260" y="18255"/>
                  <a:pt x="1077686" y="0"/>
                </a:cubicBezTo>
                <a:cubicBezTo>
                  <a:pt x="1317112" y="-18255"/>
                  <a:pt x="1437472" y="23514"/>
                  <a:pt x="1639389" y="0"/>
                </a:cubicBezTo>
                <a:cubicBezTo>
                  <a:pt x="1841306" y="-23514"/>
                  <a:pt x="2037142" y="-12551"/>
                  <a:pt x="2292531" y="0"/>
                </a:cubicBezTo>
                <a:cubicBezTo>
                  <a:pt x="2547920" y="12551"/>
                  <a:pt x="2810436" y="-20352"/>
                  <a:pt x="2991394" y="0"/>
                </a:cubicBezTo>
                <a:cubicBezTo>
                  <a:pt x="3172352" y="20352"/>
                  <a:pt x="3530025" y="-13347"/>
                  <a:pt x="3735977" y="0"/>
                </a:cubicBezTo>
                <a:cubicBezTo>
                  <a:pt x="3941929" y="13347"/>
                  <a:pt x="4161497" y="34086"/>
                  <a:pt x="4572000" y="0"/>
                </a:cubicBezTo>
                <a:cubicBezTo>
                  <a:pt x="4571545" y="6162"/>
                  <a:pt x="4571903" y="11775"/>
                  <a:pt x="4572000" y="18288"/>
                </a:cubicBezTo>
                <a:cubicBezTo>
                  <a:pt x="4228040" y="36490"/>
                  <a:pt x="4199736" y="42557"/>
                  <a:pt x="3873137" y="18288"/>
                </a:cubicBezTo>
                <a:cubicBezTo>
                  <a:pt x="3546538" y="-5981"/>
                  <a:pt x="3472124" y="16809"/>
                  <a:pt x="3128554" y="18288"/>
                </a:cubicBezTo>
                <a:cubicBezTo>
                  <a:pt x="2784984" y="19767"/>
                  <a:pt x="2735896" y="-17781"/>
                  <a:pt x="2383971" y="18288"/>
                </a:cubicBezTo>
                <a:cubicBezTo>
                  <a:pt x="2032046" y="54357"/>
                  <a:pt x="2019324" y="2920"/>
                  <a:pt x="1867989" y="18288"/>
                </a:cubicBezTo>
                <a:cubicBezTo>
                  <a:pt x="1716654" y="33656"/>
                  <a:pt x="1418675" y="32575"/>
                  <a:pt x="1169126" y="18288"/>
                </a:cubicBezTo>
                <a:cubicBezTo>
                  <a:pt x="919577" y="4001"/>
                  <a:pt x="798537" y="16165"/>
                  <a:pt x="561703" y="18288"/>
                </a:cubicBezTo>
                <a:cubicBezTo>
                  <a:pt x="324869" y="20411"/>
                  <a:pt x="221395" y="-912"/>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Resim 4">
            <a:extLst>
              <a:ext uri="{FF2B5EF4-FFF2-40B4-BE49-F238E27FC236}">
                <a16:creationId xmlns:a16="http://schemas.microsoft.com/office/drawing/2014/main" id="{50419791-F7F5-9A4D-B968-C35706A87807}"/>
              </a:ext>
            </a:extLst>
          </p:cNvPr>
          <p:cNvPicPr>
            <a:picLocks noChangeAspect="1"/>
          </p:cNvPicPr>
          <p:nvPr/>
        </p:nvPicPr>
        <p:blipFill>
          <a:blip r:embed="rId2"/>
          <a:stretch>
            <a:fillRect/>
          </a:stretch>
        </p:blipFill>
        <p:spPr>
          <a:xfrm>
            <a:off x="1629921" y="3124200"/>
            <a:ext cx="8929110" cy="3102864"/>
          </a:xfrm>
          <a:prstGeom prst="rect">
            <a:avLst/>
          </a:prstGeom>
        </p:spPr>
      </p:pic>
    </p:spTree>
    <p:extLst>
      <p:ext uri="{BB962C8B-B14F-4D97-AF65-F5344CB8AC3E}">
        <p14:creationId xmlns:p14="http://schemas.microsoft.com/office/powerpoint/2010/main" val="1475376008"/>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710</TotalTime>
  <Words>201</Words>
  <Application>Microsoft Macintosh PowerPoint</Application>
  <PresentationFormat>Geniş ekran</PresentationFormat>
  <Paragraphs>12</Paragraphs>
  <Slides>11</Slides>
  <Notes>1</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11</vt:i4>
      </vt:variant>
    </vt:vector>
  </HeadingPairs>
  <TitlesOfParts>
    <vt:vector size="15" baseType="lpstr">
      <vt:lpstr>Arial</vt:lpstr>
      <vt:lpstr>Calibri</vt:lpstr>
      <vt:lpstr>Calibri Light</vt:lpstr>
      <vt:lpstr>Office Teması</vt:lpstr>
      <vt:lpstr>     OPENCV İLE      GÖRÜNTÜ   İŞLEME </vt:lpstr>
      <vt:lpstr>PowerPoint Sunusu</vt:lpstr>
      <vt:lpstr>PowerPoint Sunusu</vt:lpstr>
      <vt:lpstr>PowerPoint Sunusu</vt:lpstr>
      <vt:lpstr>PowerPoint Sunusu</vt:lpstr>
      <vt:lpstr>PowerPoint Sunusu</vt:lpstr>
      <vt:lpstr>       CVZONE    KÜTÜPHANESİ</vt:lpstr>
      <vt:lpstr>     El Takibi</vt:lpstr>
      <vt:lpstr>  MediaPipe Kütüphanesi El Modeli</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OPENCV İLE      GÖRÜNTÜ   İŞLEME </dc:title>
  <dc:creator>nail emre avan-öğrenci</dc:creator>
  <cp:lastModifiedBy>nail emre avan-öğrenci</cp:lastModifiedBy>
  <cp:revision>6</cp:revision>
  <dcterms:created xsi:type="dcterms:W3CDTF">2022-05-13T19:19:41Z</dcterms:created>
  <dcterms:modified xsi:type="dcterms:W3CDTF">2022-05-25T21:23:44Z</dcterms:modified>
</cp:coreProperties>
</file>

<file path=docProps/thumbnail.jpeg>
</file>